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0" r:id="rId2"/>
    <p:sldId id="256" r:id="rId3"/>
    <p:sldId id="264" r:id="rId4"/>
    <p:sldId id="265" r:id="rId5"/>
    <p:sldId id="258" r:id="rId6"/>
    <p:sldId id="259" r:id="rId7"/>
    <p:sldId id="261" r:id="rId8"/>
    <p:sldId id="260" r:id="rId9"/>
    <p:sldId id="262" r:id="rId10"/>
    <p:sldId id="263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6" r:id="rId19"/>
    <p:sldId id="267" r:id="rId20"/>
    <p:sldId id="275" r:id="rId21"/>
    <p:sldId id="278" r:id="rId22"/>
    <p:sldId id="277" r:id="rId23"/>
    <p:sldId id="279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 varScale="1">
        <p:scale>
          <a:sx n="97" d="100"/>
          <a:sy n="97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pPr>
              <a:defRPr/>
            </a:pPr>
            <a:fld id="{DBA32BC7-E2BC-4045-8E16-CC90076410CA}" type="datetimeFigureOut">
              <a:rPr lang="en-US"/>
              <a:pPr>
                <a:defRPr/>
              </a:pPr>
              <a:t>12/30/2008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325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pPr>
              <a:defRPr/>
            </a:pPr>
            <a:fld id="{FFFE9ADD-3D12-4AD1-B276-6DCCDEC0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8BA8-E794-49F6-A2FD-5C92131A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E164-AAA6-4E27-9DE2-3B165F5F0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D4F2-4F0D-4770-B7A5-0169545E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C393-0421-490A-B1A0-20321160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E7E1-0203-4728-A654-0F8C16051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2144-01E1-4AD8-A9AC-86AD20161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E101-2FA7-4510-9F73-16C9B5332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9C25-D34C-4D48-8F25-1A632077F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139E-9EAE-46CE-857C-C86B5597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50249-977D-4095-9863-24D13EB1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E803-79A8-4E54-80F0-1F630838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26BF8C-254A-400E-8AE8-6DF314CAB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Bio &amp; 241 A&amp;P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Unit 1Lab 2</a:t>
            </a:r>
          </a:p>
        </p:txBody>
      </p:sp>
      <p:pic>
        <p:nvPicPr>
          <p:cNvPr id="2051" name="Picture 2" descr="C:\Documents and Settings\GaryB\Local Settings\Temporary Internet Files\Content.IE5\WLQL61AP\MCj0292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438400"/>
            <a:ext cx="19812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Answers to Slides 3-9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Slide 3:   Surface view of simple Squamous epithelial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	 Cells designed to cover surfaces, have large surface 			 area on surface plane and are thin in side view.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Slide 4:  Smooth muscle cells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	 Cell spindle-shaped to contract and elongate on a single   	 	 plane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Slide 5:  Red blood cells	with a few white blood cells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	 Biconcave to increase surface area to volume for diffusion 	and non-nucleated to increase hemoglobin capacity.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Slide 6:  Human sperm cells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	Small flagellated cells for swimming.  Small size to  	increase the number of cells that can be placed in a small 	amount of solution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Slide 7-9:  Mitosis of a fish egg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1.  Metaphase	 4.  Early telophase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2.  Prophase		 5.  Late telophase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3.  Anaphase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A&amp;P 243 presentations\Urinary-Respiratory Stystems\Small Kidney Hig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05000" y="1752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553200" y="4572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295400" y="1905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943600" y="4724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:\A&amp;P 243 presentations\Urinary-Respiratory Stystems\Lung-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114800" y="1066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0077863">
            <a:off x="6629400" y="2209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24400" y="990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2484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A&amp;P 243 presentations\Cardiovascular Sytem\Artery100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086600" y="4648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495800" y="4876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696200" y="1143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3886200" y="4876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6400800" y="4800600"/>
            <a:ext cx="520700" cy="76200"/>
          </a:xfrm>
          <a:prstGeom prst="leftArrow">
            <a:avLst>
              <a:gd name="adj1" fmla="val 50000"/>
              <a:gd name="adj2" fmla="val 170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A&amp;P 243 presentations\Cardiovascular Sytem\Artery400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867400" y="144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191000" y="525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00600" y="5105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477000" y="1295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Answers to Slides 11-14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smtClean="0"/>
              <a:t>Slide 11:  Kidney showing a renal corpuscle</a:t>
            </a:r>
          </a:p>
          <a:p>
            <a:pPr>
              <a:buFontTx/>
              <a:buNone/>
            </a:pPr>
            <a:r>
              <a:rPr lang="en-US" sz="2000" b="1" smtClean="0"/>
              <a:t>Slide 12:  View of lung tissue</a:t>
            </a:r>
          </a:p>
          <a:p>
            <a:pPr>
              <a:buFontTx/>
              <a:buNone/>
            </a:pPr>
            <a:r>
              <a:rPr lang="en-US" sz="2000" b="1" smtClean="0"/>
              <a:t>Slide 13:  Artery low power</a:t>
            </a:r>
          </a:p>
          <a:p>
            <a:pPr>
              <a:buFontTx/>
              <a:buNone/>
            </a:pPr>
            <a:r>
              <a:rPr lang="en-US" sz="2000" b="1" smtClean="0"/>
              <a:t>Slide 14:  Artery high power</a:t>
            </a:r>
          </a:p>
          <a:p>
            <a:pPr>
              <a:buFontTx/>
              <a:buNone/>
            </a:pPr>
            <a:endParaRPr lang="en-US" sz="2000" b="1" smtClean="0"/>
          </a:p>
          <a:p>
            <a:pPr>
              <a:buFontTx/>
              <a:buNone/>
            </a:pPr>
            <a:r>
              <a:rPr lang="en-US" sz="2000" b="1" smtClean="0"/>
              <a:t>	1.  Side view of simple squamous tissue</a:t>
            </a:r>
          </a:p>
          <a:p>
            <a:pPr>
              <a:buFontTx/>
              <a:buNone/>
            </a:pPr>
            <a:r>
              <a:rPr lang="en-US" sz="2000" b="1" smtClean="0"/>
              <a:t>	2.  View of simple cubiodal </a:t>
            </a:r>
          </a:p>
          <a:p>
            <a:pPr>
              <a:buFontTx/>
              <a:buNone/>
            </a:pPr>
            <a:r>
              <a:rPr lang="en-US" sz="2000" b="1" smtClean="0"/>
              <a:t>	3.  Dense irregular Connective Tissue</a:t>
            </a:r>
          </a:p>
          <a:p>
            <a:pPr>
              <a:buFontTx/>
              <a:buNone/>
            </a:pPr>
            <a:r>
              <a:rPr lang="en-US" sz="2000" b="1" smtClean="0"/>
              <a:t>	4.  Adipose tissue</a:t>
            </a:r>
          </a:p>
          <a:p>
            <a:pPr>
              <a:buFontTx/>
              <a:buNone/>
            </a:pPr>
            <a:r>
              <a:rPr lang="en-US" sz="2000" b="1" smtClean="0"/>
              <a:t>	</a:t>
            </a:r>
          </a:p>
          <a:p>
            <a:pPr>
              <a:buFontTx/>
              <a:buNone/>
            </a:pPr>
            <a:r>
              <a:rPr lang="en-US" sz="2000" b="1" smtClean="0"/>
              <a:t>	</a:t>
            </a:r>
          </a:p>
          <a:p>
            <a:pPr>
              <a:buFontTx/>
              <a:buNone/>
            </a:pPr>
            <a:endParaRPr lang="en-US" sz="2000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A&amp;P 243 presentations\Urinary-Respiratory Stystems\Small Kidney Hig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429000" y="2057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038600" y="1981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A&amp;P 243 presentations\Endocrine-Reproductive Systems\Thyroid400x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191000" y="4876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00600" y="4724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L:\A&amp;P 242 presentations\Unit #1\Pics\columnar epitheil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943600" y="2362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9460" name="AutoShape 5"/>
          <p:cNvSpPr>
            <a:spLocks/>
          </p:cNvSpPr>
          <p:nvPr/>
        </p:nvSpPr>
        <p:spPr bwMode="auto">
          <a:xfrm>
            <a:off x="5715000" y="1447800"/>
            <a:ext cx="152400" cy="2193925"/>
          </a:xfrm>
          <a:prstGeom prst="rightBrace">
            <a:avLst>
              <a:gd name="adj1" fmla="val 1199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6858000" y="1295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467600" y="1192213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:\A&amp;P 243 presentations\Urinary-Respiratory Stystems\3-bronch-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3"/>
          <p:cNvSpPr>
            <a:spLocks/>
          </p:cNvSpPr>
          <p:nvPr/>
        </p:nvSpPr>
        <p:spPr bwMode="auto">
          <a:xfrm rot="-5539090">
            <a:off x="1188244" y="1783556"/>
            <a:ext cx="152400" cy="1004888"/>
          </a:xfrm>
          <a:prstGeom prst="rightBrace">
            <a:avLst>
              <a:gd name="adj1" fmla="val 5494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b="1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22363" y="1717675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Histology Slides for the  Epithelial, Connective, and Integumentary Tissues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Slides are presented in order of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As you view the following slides make sure you can accomplish these goals: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tissue layers observable on the slides?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specific structures or layers indicated by the numbered arrows or brackets?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At the end of a sequence you will find the answers to the above for each vessel and layer.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:\A&amp;P 243 presentations\Digestvie System\Pi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/>
          </p:cNvSpPr>
          <p:nvPr/>
        </p:nvSpPr>
        <p:spPr bwMode="auto">
          <a:xfrm>
            <a:off x="5257800" y="609600"/>
            <a:ext cx="152400" cy="2193925"/>
          </a:xfrm>
          <a:prstGeom prst="rightBrace">
            <a:avLst>
              <a:gd name="adj1" fmla="val 1199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541963" y="1336675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:\A&amp;P 242 presentations\Unit #1\Pics\Vaginal epithelium-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/>
          <p:cNvSpPr>
            <a:spLocks/>
          </p:cNvSpPr>
          <p:nvPr/>
        </p:nvSpPr>
        <p:spPr bwMode="auto">
          <a:xfrm rot="-2713315">
            <a:off x="4342607" y="-456407"/>
            <a:ext cx="152400" cy="6399213"/>
          </a:xfrm>
          <a:prstGeom prst="rightBrace">
            <a:avLst>
              <a:gd name="adj1" fmla="val 349913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51363" y="2251075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L:\A&amp;P 242 presentations\Unit #1\Pics\non-hairy skin-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4"/>
          <p:cNvSpPr>
            <a:spLocks/>
          </p:cNvSpPr>
          <p:nvPr/>
        </p:nvSpPr>
        <p:spPr bwMode="auto">
          <a:xfrm rot="-218860">
            <a:off x="4419600" y="1066800"/>
            <a:ext cx="152400" cy="5302250"/>
          </a:xfrm>
          <a:prstGeom prst="rightBrace">
            <a:avLst>
              <a:gd name="adj1" fmla="val 289931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627563" y="3394075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Answers to Slides 16-22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smtClean="0"/>
              <a:t>Slide 16:  View showing kidney tubules</a:t>
            </a:r>
          </a:p>
          <a:p>
            <a:pPr>
              <a:buFontTx/>
              <a:buNone/>
            </a:pPr>
            <a:r>
              <a:rPr lang="en-US" sz="2000" b="1" smtClean="0"/>
              <a:t>Slide 17:  View of thyroid gland</a:t>
            </a:r>
          </a:p>
          <a:p>
            <a:pPr>
              <a:buFontTx/>
              <a:buNone/>
            </a:pPr>
            <a:r>
              <a:rPr lang="en-US" sz="2000" b="1" smtClean="0"/>
              <a:t>Slide 18:  View of small intestine villus</a:t>
            </a:r>
          </a:p>
          <a:p>
            <a:pPr>
              <a:buFontTx/>
              <a:buNone/>
            </a:pPr>
            <a:r>
              <a:rPr lang="en-US" sz="2000" b="1" smtClean="0"/>
              <a:t>Slide 19:  X-section through a bronchiole</a:t>
            </a:r>
          </a:p>
          <a:p>
            <a:pPr>
              <a:buFontTx/>
              <a:buNone/>
            </a:pPr>
            <a:r>
              <a:rPr lang="en-US" sz="2000" b="1" smtClean="0"/>
              <a:t>Slide 20:  Esophageal epithelium</a:t>
            </a:r>
          </a:p>
          <a:p>
            <a:pPr>
              <a:buFontTx/>
              <a:buNone/>
            </a:pPr>
            <a:r>
              <a:rPr lang="en-US" sz="2000" b="1" smtClean="0"/>
              <a:t>Slide 21:  Vaginal epithelium</a:t>
            </a:r>
          </a:p>
          <a:p>
            <a:pPr>
              <a:buFontTx/>
              <a:buNone/>
            </a:pPr>
            <a:r>
              <a:rPr lang="en-US" sz="2000" b="1" smtClean="0"/>
              <a:t>Slide 22:  Epidermis of non-hairy skin</a:t>
            </a:r>
          </a:p>
          <a:p>
            <a:pPr>
              <a:buFontTx/>
              <a:buNone/>
            </a:pPr>
            <a:r>
              <a:rPr lang="en-US" sz="1800" b="1" smtClean="0"/>
              <a:t>	</a:t>
            </a:r>
          </a:p>
          <a:p>
            <a:pPr>
              <a:buFontTx/>
              <a:buNone/>
            </a:pPr>
            <a:r>
              <a:rPr lang="en-US" sz="1800" b="1" smtClean="0"/>
              <a:t>	1.  </a:t>
            </a:r>
            <a:r>
              <a:rPr lang="en-US" sz="2000" b="1" smtClean="0"/>
              <a:t>View of simple cuboidal epithelium</a:t>
            </a:r>
          </a:p>
          <a:p>
            <a:pPr>
              <a:buFontTx/>
              <a:buNone/>
            </a:pPr>
            <a:r>
              <a:rPr lang="en-US" sz="2000" b="1" smtClean="0"/>
              <a:t>	2.  Simple columnar epithelium</a:t>
            </a:r>
          </a:p>
          <a:p>
            <a:pPr>
              <a:buFontTx/>
              <a:buNone/>
            </a:pPr>
            <a:r>
              <a:rPr lang="en-US" sz="2000" b="1" smtClean="0"/>
              <a:t>	3.  Pseudostratified columnar epithelium</a:t>
            </a:r>
          </a:p>
          <a:p>
            <a:pPr>
              <a:buFontTx/>
              <a:buNone/>
            </a:pPr>
            <a:r>
              <a:rPr lang="en-US" sz="2000" b="1" smtClean="0"/>
              <a:t>	4.  Nonkeratinized  stratified squamous epithelium</a:t>
            </a:r>
          </a:p>
          <a:p>
            <a:pPr>
              <a:buFontTx/>
              <a:buNone/>
            </a:pPr>
            <a:r>
              <a:rPr lang="en-US" sz="2000" b="1" smtClean="0"/>
              <a:t>	5.  Keratinized stratified squamous epithelium</a:t>
            </a:r>
          </a:p>
          <a:p>
            <a:pPr>
              <a:buFontTx/>
              <a:buNone/>
            </a:pPr>
            <a:r>
              <a:rPr lang="en-US" sz="2000" b="1" smtClean="0"/>
              <a:t>	6.  Goblet Cell with a mucous excretory vesicle </a:t>
            </a:r>
            <a:endParaRPr lang="en-US" sz="1800" b="1" smtClean="0"/>
          </a:p>
          <a:p>
            <a:pPr>
              <a:buFontTx/>
              <a:buNone/>
            </a:pPr>
            <a:endParaRPr lang="en-US" sz="18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quamous surface 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304800"/>
            <a:ext cx="4572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Identify cells seen in this view?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How is their shape related to function?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mooth muscle 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304800"/>
            <a:ext cx="4572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Identify cells seen in this view?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How is their shape related to function?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d Blood 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6563" y="242888"/>
            <a:ext cx="439261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Identify cells seen in this view?</a:t>
            </a:r>
          </a:p>
          <a:p>
            <a:r>
              <a:rPr lang="en-US" sz="2000" b="1"/>
              <a:t>How is their shape related to function?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p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5715000"/>
            <a:ext cx="4572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Identify cells seen in this view?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How is their shape related to function?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A&amp;P 242 presentations\Unit #1\Pics\anap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28892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Identify stages of Mitosis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276600" y="3810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962400" y="2362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514600" y="5562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79763" y="5424488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886200" y="3657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572000" y="2209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L:\A&amp;P 242 presentations\Unit #1\Pics\telophas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5715000" y="4572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4648200" y="3505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 rot="4039081">
            <a:off x="4828382" y="57634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6934200" y="2895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7543800" y="2743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5257800" y="3352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6324600" y="4419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105400" y="6248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04800" y="304800"/>
            <a:ext cx="28892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Identify stages of Mitosis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L:\A&amp;P 242 presentations\Unit #1\Pics\telop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28600"/>
            <a:ext cx="28892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Identify stages of Mitosis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4267200" y="525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876800" y="5181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3429000" y="2209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2438400" y="4495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048000" y="4343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4038600" y="2057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444</TotalTime>
  <Words>276</Words>
  <Application>Microsoft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Bio &amp; 241 A&amp;P   Unit 1Lab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Answers to Slides 3-9</vt:lpstr>
      <vt:lpstr>Slide 11</vt:lpstr>
      <vt:lpstr>Slide 12</vt:lpstr>
      <vt:lpstr>Slide 13</vt:lpstr>
      <vt:lpstr>Slide 14</vt:lpstr>
      <vt:lpstr>Answers to Slides 11-14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Answers to Slides 16-22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21</cp:revision>
  <dcterms:created xsi:type="dcterms:W3CDTF">2003-04-07T14:53:05Z</dcterms:created>
  <dcterms:modified xsi:type="dcterms:W3CDTF">2008-12-30T19:36:30Z</dcterms:modified>
</cp:coreProperties>
</file>